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2" r:id="rId6"/>
  </p:sldMasterIdLst>
  <p:notesMasterIdLst>
    <p:notesMasterId r:id="rId14"/>
  </p:notesMasterIdLst>
  <p:sldIdLst>
    <p:sldId id="256" r:id="rId7"/>
    <p:sldId id="259" r:id="rId8"/>
    <p:sldId id="2146847420" r:id="rId9"/>
    <p:sldId id="299" r:id="rId10"/>
    <p:sldId id="264" r:id="rId11"/>
    <p:sldId id="2146847421" r:id="rId12"/>
    <p:sldId id="265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C7C31D-0C25-8754-91BD-B5836925031D}" name="Schlüter-Mayr Sabine - Munich-MR" initials="SS" userId="S::sschlueter-mayr@munichre.com::675b1afb-cf7c-4431-884b-071634d374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 snapToGrid="0">
      <p:cViewPr varScale="1">
        <p:scale>
          <a:sx n="60" d="100"/>
          <a:sy n="60" d="100"/>
        </p:scale>
        <p:origin x="79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 Elisabete - Munich-MR" userId="95d58049-ae62-4400-b8fa-370b14259192" providerId="ADAL" clId="{00750412-0DC3-4FE1-AB53-2DB588A1376B}"/>
    <pc:docChg chg="modSld">
      <pc:chgData name="Michel Elisabete - Munich-MR" userId="95d58049-ae62-4400-b8fa-370b14259192" providerId="ADAL" clId="{00750412-0DC3-4FE1-AB53-2DB588A1376B}" dt="2025-04-07T19:06:49.826" v="0" actId="20577"/>
      <pc:docMkLst>
        <pc:docMk/>
      </pc:docMkLst>
      <pc:sldChg chg="modSp mod">
        <pc:chgData name="Michel Elisabete - Munich-MR" userId="95d58049-ae62-4400-b8fa-370b14259192" providerId="ADAL" clId="{00750412-0DC3-4FE1-AB53-2DB588A1376B}" dt="2025-04-07T19:06:49.826" v="0" actId="20577"/>
        <pc:sldMkLst>
          <pc:docMk/>
          <pc:sldMk cId="1457696772" sldId="2146847421"/>
        </pc:sldMkLst>
        <pc:spChg chg="mod">
          <ac:chgData name="Michel Elisabete - Munich-MR" userId="95d58049-ae62-4400-b8fa-370b14259192" providerId="ADAL" clId="{00750412-0DC3-4FE1-AB53-2DB588A1376B}" dt="2025-04-07T19:06:49.826" v="0" actId="20577"/>
          <ac:spMkLst>
            <pc:docMk/>
            <pc:sldMk cId="1457696772" sldId="2146847421"/>
            <ac:spMk id="3" creationId="{EB36086E-F0CE-2138-4528-9993BF4E94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9F68C-726B-4362-9568-673C7C5722E8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2DF0A-FEED-4387-AE74-D5A06C2E2C8A}" type="slidenum">
              <a:rPr lang="pt-BR" smtClean="0"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25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E2DF0A-FEED-4387-AE74-D5A06C2E2C8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56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4F59D-55FF-4482-8C57-617716EB3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FBB9AC-988F-40B1-A90B-B88F34BB0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865EC-E994-4906-96A3-D0F9823F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6D5DE-FFB5-4F71-A106-26F95FC44F01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7AB67-181D-4D2E-8A07-54DC3F98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5FF231-A788-4C88-B256-B0B1596F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977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13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A93A7-2504-425D-A0AF-D3675A1E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09F79-45D5-40AF-B296-EC9ED8E8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41557-617E-4728-9B54-5DB6AF03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8FFB2-471F-42B2-A1BF-0227B94CFA4F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D6D03-F91C-433C-8EBD-EF3877FF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3EA210-7CAF-41AB-8907-784BEF3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743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192FF-0A71-45BB-BD7D-B25F7554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D1E74C-CED1-4AE8-99B9-3444DEDAC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F2147B-5E4E-4C73-91A2-2E76F8908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4C5F3F-FAF0-4332-BD23-1B449F4C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2B459-48EF-4A94-BA0A-9E195CF12E99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49C60-836C-40B0-9534-D40D5BEE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461F9C-D832-4F6E-A86A-DA9D68BF6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905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C9BAD-EE7A-4D6B-840E-7631F25C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0C079E-C334-4DF3-BF39-CA9718EA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A89CC-F69E-4400-8DFD-30676FF80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1E73E2-690D-4B35-9255-A36DA1F7B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5D8F7C-A1BF-436D-9B63-EB532BB4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D75EEF-FDB2-4E32-ACBA-453B74C4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063D2-98BD-45CE-9DAF-49A859A490C2}" type="datetime1">
              <a:rPr lang="de-DE" smtClean="0"/>
              <a:t>07.04.2025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A2C676-F3E8-4033-BDEC-91BB6FB8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060900-38E9-4BBF-8A56-3095BD9A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94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B8DA9-0932-4835-9789-807977A4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081567-E6C2-4E71-9901-9C449907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241BC-9640-4041-933C-546F2BBD38FB}" type="datetime1">
              <a:rPr lang="de-DE" smtClean="0"/>
              <a:t>07.04.2025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D7E9BC-0382-439F-9564-D793E923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02C8CF-14A6-4BCE-8404-3151CB5E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395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29FFDD-8C39-404B-9F22-099495F1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8451F-3718-446E-A44C-A556DC878647}" type="datetime1">
              <a:rPr lang="de-DE" smtClean="0"/>
              <a:t>07.04.2025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4BE1E7-A3F9-47B1-9AC4-8AE3220F9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437D5C-D0FD-4285-AD93-2A2DB9EE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3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BF8A3-E98F-4978-A369-A2FB7A20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A56798-6DB9-437E-A226-8D06F41A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C581C-084A-406D-9453-2FF184C5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2EF0B-7A31-4B77-A2A4-3791F968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00E90-C79D-4888-BDF3-280D7DEA550B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AD4086-43A3-477A-A657-0723685D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10A3ED-6F3D-4102-A6EE-AA0704E0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79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EFE16-8F89-4081-A343-60A8A03B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515F4B-4386-4D28-8F07-E8E64A611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D9E7AA-D202-4C85-83B1-5B0EE181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3156E4-4834-471C-9CED-D950618D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D456-7194-415B-ABB4-2B487EB072E5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8FD52-9E14-4C47-8D4C-8CDFC8E7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DD13E5-513B-49E5-9807-80705916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4457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EDDA-119C-4B73-8249-9ED36D9C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10C44-8C70-4569-A988-934543569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1B82A-2972-4781-8D15-F39EBF9D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35383-A85F-4475-8201-BE7062B71545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AB49FD-5466-4C79-8B81-4DA109CF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7C1FD9-7B1D-438D-89C0-9AD57A2C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633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CAE2C0-7BE0-47C1-B3E9-AFD58171D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C0B57E-4A19-4EA6-B475-2CD7685E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117D7-F154-4EE6-BB7F-A6F0AEEE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F54F7-8FAC-48AA-B052-170981F9F83E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193E67-9AEF-4263-9979-87FA8B75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53A6E-E5AE-4001-B4ED-1E613E36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888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4F59D-55FF-4482-8C57-617716EB3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FBB9AC-988F-40B1-A90B-B88F34BB0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865EC-E994-4906-96A3-D0F9823F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37415E-BFA0-485B-ACEC-9459FC082B93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7AB67-181D-4D2E-8A07-54DC3F98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5FF231-A788-4C88-B256-B0B1596F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4021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848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A93A7-2504-425D-A0AF-D3675A1E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09F79-45D5-40AF-B296-EC9ED8E8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41557-617E-4728-9B54-5DB6AF03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F34461-AC9E-4B87-A8A2-C2DA7DE053CB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D6D03-F91C-433C-8EBD-EF3877FF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3EA210-7CAF-41AB-8907-784BEF3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2608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192FF-0A71-45BB-BD7D-B25F75549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D1E74C-CED1-4AE8-99B9-3444DEDAC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F2147B-5E4E-4C73-91A2-2E76F8908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4C5F3F-FAF0-4332-BD23-1B449F4C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4C601F-27DC-419E-8E58-A2AF7A225276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49C60-836C-40B0-9534-D40D5BEE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461F9C-D832-4F6E-A86A-DA9D68BF6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6684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C9BAD-EE7A-4D6B-840E-7631F25C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0C079E-C334-4DF3-BF39-CA9718EA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A89CC-F69E-4400-8DFD-30676FF80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1E73E2-690D-4B35-9255-A36DA1F7B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5D8F7C-A1BF-436D-9B63-EB532BB4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D75EEF-FDB2-4E32-ACBA-453B74C4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93057F-06BB-4ECF-B8C1-5D7110490BCA}" type="datetime1">
              <a:rPr lang="de-DE" smtClean="0"/>
              <a:t>07.04.2025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A2C676-F3E8-4033-BDEC-91BB6FB8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060900-38E9-4BBF-8A56-3095BD9A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1079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B8DA9-0932-4835-9789-807977A4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081567-E6C2-4E71-9901-9C449907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E8E66-8AB5-4A32-A879-CE88F14DA8AE}" type="datetime1">
              <a:rPr lang="de-DE" smtClean="0"/>
              <a:t>07.04.2025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D7E9BC-0382-439F-9564-D793E923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02C8CF-14A6-4BCE-8404-3151CB5E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7642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29FFDD-8C39-404B-9F22-099495F1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50A1B-EEEB-45A6-83B4-3D12C684459F}" type="datetime1">
              <a:rPr lang="de-DE" smtClean="0"/>
              <a:t>07.04.2025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4BE1E7-A3F9-47B1-9AC4-8AE3220F9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437D5C-D0FD-4285-AD93-2A2DB9EE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3827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BF8A3-E98F-4978-A369-A2FB7A20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A56798-6DB9-437E-A226-8D06F41A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C581C-084A-406D-9453-2FF184C5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2EF0B-7A31-4B77-A2A4-3791F968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B140FF-DEDD-4E90-928A-5A3A5746538B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AD4086-43A3-477A-A657-0723685D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10A3ED-6F3D-4102-A6EE-AA0704E0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1866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EFE16-8F89-4081-A343-60A8A03B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515F4B-4386-4D28-8F07-E8E64A611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D9E7AA-D202-4C85-83B1-5B0EE181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3156E4-4834-471C-9CED-D950618D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A3B72-A374-430B-9362-B78733FCAA0D}" type="datetime1">
              <a:rPr lang="de-DE" smtClean="0"/>
              <a:t>07.04.2025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8FD52-9E14-4C47-8D4C-8CDFC8E7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DD13E5-513B-49E5-9807-80705916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2313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EDDA-119C-4B73-8249-9ED36D9C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10C44-8C70-4569-A988-934543569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1B82A-2972-4781-8D15-F39EBF9D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E024A2-4A34-4B80-BE39-A9505A73D396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AB49FD-5466-4C79-8B81-4DA109CF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7C1FD9-7B1D-438D-89C0-9AD57A2C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1374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CAE2C0-7BE0-47C1-B3E9-AFD58171D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C0B57E-4A19-4EA6-B475-2CD7685E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117D7-F154-4EE6-BB7F-A6F0AEEE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BE40B9-59DD-4732-B8A8-F73714D5C9E2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193E67-9AEF-4263-9979-87FA8B75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53A6E-E5AE-4001-B4ED-1E613E36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0699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B6218-1CD2-4EBB-9C75-C7C8CB0B6934}" type="datetime1">
              <a:rPr lang="de-DE" noProof="0" smtClean="0"/>
              <a:t>07.04.2025</a:t>
            </a:fld>
            <a:endParaRPr lang="de-DE" noProof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4909C6-CC71-4962-A18E-AF0515723D95}" type="slidenum">
              <a:rPr lang="de-DE" noProof="0" smtClean="0"/>
              <a:pPr/>
              <a:t>‹Nr.›</a:t>
            </a:fld>
            <a:endParaRPr lang="de-DE" noProof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noProof="0"/>
              <a:t>Fußzeile bearbeiten: Einfügen &gt; Kopf- und Fußzeile (Titel der Präsentation und Name des Redners)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 20 pt, max. zweizeilig und Aufzählung</a:t>
            </a:r>
            <a:endParaRPr lang="de-DE" noProof="0" dirty="0"/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Um die Hierarchie der Unterpunkte anzupassen, verwenden Sie Start &gt; Absatz &gt; Listenebene verringern/erhöhen. Alternativ Tabelle, Diagramm, SmartArt Grafik, Bild oder Onlinegrafik einfügen.</a:t>
            </a:r>
            <a:br>
              <a:rPr lang="de-DE" dirty="0"/>
            </a:br>
            <a:r>
              <a:rPr lang="de-DE" dirty="0"/>
              <a:t>Diagrammformatierung: Sie können alle einfarbige Farben werdenden und „Farbige Palette 1“ (Menüband &gt;Diagrammentwurf &gt;Farbe ändern). Bitte nutzen Sie nur die Formatvorlagen 1, 2, 6 oder 11. (Menüband &gt;Diagrammentwurf &gt;Diagrammformatvorlagen)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270222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59">
          <p15:clr>
            <a:srgbClr val="F26B43"/>
          </p15:clr>
        </p15:guide>
        <p15:guide id="3" pos="499">
          <p15:clr>
            <a:srgbClr val="A4A3A4"/>
          </p15:clr>
        </p15:guide>
        <p15:guide id="4" pos="839">
          <p15:clr>
            <a:srgbClr val="A4A3A4"/>
          </p15:clr>
        </p15:guide>
        <p15:guide id="5" pos="1179">
          <p15:clr>
            <a:srgbClr val="A4A3A4"/>
          </p15:clr>
        </p15:guide>
        <p15:guide id="6" pos="1519">
          <p15:clr>
            <a:srgbClr val="A4A3A4"/>
          </p15:clr>
        </p15:guide>
        <p15:guide id="7" pos="1860">
          <p15:clr>
            <a:srgbClr val="A4A3A4"/>
          </p15:clr>
        </p15:guide>
        <p15:guide id="8" pos="2200">
          <p15:clr>
            <a:srgbClr val="A4A3A4"/>
          </p15:clr>
        </p15:guide>
        <p15:guide id="9" pos="2540">
          <p15:clr>
            <a:srgbClr val="A4A3A4"/>
          </p15:clr>
        </p15:guide>
        <p15:guide id="10" pos="2880">
          <p15:clr>
            <a:srgbClr val="A4A3A4"/>
          </p15:clr>
        </p15:guide>
        <p15:guide id="11" pos="3220">
          <p15:clr>
            <a:srgbClr val="A4A3A4"/>
          </p15:clr>
        </p15:guide>
        <p15:guide id="12" pos="3560">
          <p15:clr>
            <a:srgbClr val="A4A3A4"/>
          </p15:clr>
        </p15:guide>
        <p15:guide id="13" pos="3900">
          <p15:clr>
            <a:srgbClr val="A4A3A4"/>
          </p15:clr>
        </p15:guide>
        <p15:guide id="14" pos="4241">
          <p15:clr>
            <a:srgbClr val="A4A3A4"/>
          </p15:clr>
        </p15:guide>
        <p15:guide id="15" pos="4581">
          <p15:clr>
            <a:srgbClr val="A4A3A4"/>
          </p15:clr>
        </p15:guide>
        <p15:guide id="16" pos="4921">
          <p15:clr>
            <a:srgbClr val="A4A3A4"/>
          </p15:clr>
        </p15:guide>
        <p15:guide id="17" pos="5261">
          <p15:clr>
            <a:srgbClr val="A4A3A4"/>
          </p15:clr>
        </p15:guide>
        <p15:guide id="18" pos="5601">
          <p15:clr>
            <a:srgbClr val="F26B43"/>
          </p15:clr>
        </p15:guide>
        <p15:guide id="19" orient="horz" pos="159">
          <p15:clr>
            <a:srgbClr val="F26B43"/>
          </p15:clr>
        </p15:guide>
        <p15:guide id="20" orient="horz" pos="340">
          <p15:clr>
            <a:srgbClr val="A4A3A4"/>
          </p15:clr>
        </p15:guide>
        <p15:guide id="21" orient="horz" pos="522">
          <p15:clr>
            <a:srgbClr val="A4A3A4"/>
          </p15:clr>
        </p15:guide>
        <p15:guide id="22" orient="horz" pos="703">
          <p15:clr>
            <a:srgbClr val="F26B43"/>
          </p15:clr>
        </p15:guide>
        <p15:guide id="23" orient="horz" pos="884">
          <p15:clr>
            <a:srgbClr val="A4A3A4"/>
          </p15:clr>
        </p15:guide>
        <p15:guide id="24" orient="horz" pos="1066">
          <p15:clr>
            <a:srgbClr val="A4A3A4"/>
          </p15:clr>
        </p15:guide>
        <p15:guide id="25" orient="horz" pos="1247">
          <p15:clr>
            <a:srgbClr val="A4A3A4"/>
          </p15:clr>
        </p15:guide>
        <p15:guide id="26" orient="horz" pos="1429">
          <p15:clr>
            <a:srgbClr val="A4A3A4"/>
          </p15:clr>
        </p15:guide>
        <p15:guide id="27" orient="horz" pos="1610">
          <p15:clr>
            <a:srgbClr val="A4A3A4"/>
          </p15:clr>
        </p15:guide>
        <p15:guide id="28" orient="horz" pos="1791">
          <p15:clr>
            <a:srgbClr val="A4A3A4"/>
          </p15:clr>
        </p15:guide>
        <p15:guide id="29" orient="horz" pos="1973">
          <p15:clr>
            <a:srgbClr val="A4A3A4"/>
          </p15:clr>
        </p15:guide>
        <p15:guide id="30" orient="horz" pos="2154">
          <p15:clr>
            <a:srgbClr val="A4A3A4"/>
          </p15:clr>
        </p15:guide>
        <p15:guide id="31" orient="horz" pos="2336">
          <p15:clr>
            <a:srgbClr val="A4A3A4"/>
          </p15:clr>
        </p15:guide>
        <p15:guide id="32" orient="horz" pos="2517">
          <p15:clr>
            <a:srgbClr val="A4A3A4"/>
          </p15:clr>
        </p15:guide>
        <p15:guide id="33" orient="horz" pos="2699">
          <p15:clr>
            <a:srgbClr val="A4A3A4"/>
          </p15:clr>
        </p15:guide>
        <p15:guide id="34" orient="horz" pos="2880">
          <p15:clr>
            <a:srgbClr val="A4A3A4"/>
          </p15:clr>
        </p15:guide>
        <p15:guide id="35" orient="horz" pos="3061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9188DA3-D2EE-431A-B50E-1B2126A3C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D7D62C-CA59-4723-86DE-FED36B7A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19CE30-6354-4073-B6EC-5255D8C1C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F6384-0120-4B9E-922B-3BB20C964EE5}" type="datetime1">
              <a:rPr lang="de-DE" smtClean="0"/>
              <a:t>07.04.2025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2EAEA4-B186-41B5-9645-EA9ADDEA6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Fußzeile bearbeiten: Einfügen &gt; Kopf- und Fußzeile (Titel der Präsentation und Name des Redners)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D2A5C2-2940-4254-9663-3ADF03824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FEF76-1D47-43CD-8A03-7B0988B12392}" type="slidenum">
              <a:rPr lang="es-AR" smtClean="0"/>
              <a:t>‹Nr.›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331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7F55ED0-4ECC-9525-E80E-D68EC70BB5B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3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6FF0CF8-9237-D8C9-D00B-3277CCAE61D6}"/>
              </a:ext>
            </a:extLst>
          </p:cNvPr>
          <p:cNvSpPr/>
          <p:nvPr/>
        </p:nvSpPr>
        <p:spPr>
          <a:xfrm>
            <a:off x="0" y="0"/>
            <a:ext cx="6784258" cy="66662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n 10">
            <a:extLst>
              <a:ext uri="{FF2B5EF4-FFF2-40B4-BE49-F238E27FC236}">
                <a16:creationId xmlns:a16="http://schemas.microsoft.com/office/drawing/2014/main" id="{661D11E8-ED29-DE1B-4F27-CEB6545A68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89" y="0"/>
            <a:ext cx="12146406" cy="6666271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5">
            <a:extLst>
              <a:ext uri="{FF2B5EF4-FFF2-40B4-BE49-F238E27FC236}">
                <a16:creationId xmlns:a16="http://schemas.microsoft.com/office/drawing/2014/main" id="{2A8077CF-C72F-7B53-F9C6-7D0F8C3A2F0D}"/>
              </a:ext>
            </a:extLst>
          </p:cNvPr>
          <p:cNvSpPr txBox="1"/>
          <p:nvPr/>
        </p:nvSpPr>
        <p:spPr>
          <a:xfrm>
            <a:off x="6597446" y="602496"/>
            <a:ext cx="5379308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XVIII Congreso Internacional ALASA 2025</a:t>
            </a:r>
            <a:endParaRPr kumimoji="0" lang="es-AR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5E6152-253B-A3E6-383C-6AB9E80CE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465" y="4548151"/>
            <a:ext cx="2048434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8B51E02F-2547-4071-8DA1-2B4B7E264CBF}"/>
              </a:ext>
            </a:extLst>
          </p:cNvPr>
          <p:cNvGrpSpPr/>
          <p:nvPr/>
        </p:nvGrpSpPr>
        <p:grpSpPr>
          <a:xfrm>
            <a:off x="878816" y="4216383"/>
            <a:ext cx="3199198" cy="2490789"/>
            <a:chOff x="870578" y="4114601"/>
            <a:chExt cx="2578444" cy="2490789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9DFD39C5-13F4-4CD7-9AFE-879D465E7FA3}"/>
                </a:ext>
              </a:extLst>
            </p:cNvPr>
            <p:cNvSpPr txBox="1"/>
            <p:nvPr/>
          </p:nvSpPr>
          <p:spPr>
            <a:xfrm>
              <a:off x="870578" y="4114601"/>
              <a:ext cx="25784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2200" b="1" dirty="0">
                  <a:solidFill>
                    <a:prstClr val="white"/>
                  </a:solidFill>
                  <a:latin typeface="Myriad Pro" panose="020B0503030403020204" pitchFamily="34" charset="0"/>
                </a:rPr>
                <a:t>Elisabete Michel</a:t>
              </a:r>
              <a:endParaRPr kumimoji="0" lang="es-AR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2667AEC1-64BB-482A-94EA-E6655D851F4F}"/>
                </a:ext>
              </a:extLst>
            </p:cNvPr>
            <p:cNvSpPr txBox="1"/>
            <p:nvPr/>
          </p:nvSpPr>
          <p:spPr>
            <a:xfrm>
              <a:off x="870578" y="4851064"/>
              <a:ext cx="257844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dirty="0">
                  <a:solidFill>
                    <a:prstClr val="white"/>
                  </a:solidFill>
                  <a:latin typeface="Myriad Pro" panose="020B0503030403020204" pitchFamily="34" charset="0"/>
                </a:rPr>
                <a:t>Superintendente de Suscripción en Agricultura para Europa y América Latina</a:t>
              </a: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dirty="0">
                  <a:solidFill>
                    <a:prstClr val="white"/>
                  </a:solidFill>
                  <a:latin typeface="Myriad Pro" panose="020B0503030403020204" pitchFamily="34" charset="0"/>
                </a:rPr>
                <a:t>Munich Re</a:t>
              </a: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Germany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D007E59B-7F6F-414A-82EE-F4A99DED9519}"/>
              </a:ext>
            </a:extLst>
          </p:cNvPr>
          <p:cNvGrpSpPr/>
          <p:nvPr/>
        </p:nvGrpSpPr>
        <p:grpSpPr>
          <a:xfrm>
            <a:off x="5663381" y="828638"/>
            <a:ext cx="6076674" cy="4655418"/>
            <a:chOff x="5646905" y="760480"/>
            <a:chExt cx="5792379" cy="4137905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B0D61DE-7DFD-4A7E-BE61-8BD3D6F9A5B3}"/>
                </a:ext>
              </a:extLst>
            </p:cNvPr>
            <p:cNvSpPr txBox="1"/>
            <p:nvPr/>
          </p:nvSpPr>
          <p:spPr>
            <a:xfrm>
              <a:off x="5646905" y="760480"/>
              <a:ext cx="5792379" cy="4650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28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Myriad Pro" panose="020B0503030403020204" pitchFamily="34" charset="0"/>
                </a:rPr>
                <a:t>L</a:t>
              </a:r>
              <a:r>
                <a:rPr kumimoji="0" lang="es-E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a perspectiva del reasegurador</a:t>
              </a:r>
              <a:endParaRPr kumimoji="0" lang="es-AR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DD95C08-51FD-4A5D-A087-B8F4AB1B7C76}"/>
                </a:ext>
              </a:extLst>
            </p:cNvPr>
            <p:cNvSpPr txBox="1"/>
            <p:nvPr/>
          </p:nvSpPr>
          <p:spPr>
            <a:xfrm>
              <a:off x="5823885" y="3339076"/>
              <a:ext cx="5437239" cy="1559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Myriad Pro" panose="020B0503030403020204" pitchFamily="34" charset="0"/>
                </a:rPr>
                <a:t>Presente y Futuro del Mercado del Reaseguro en América Latina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s-AR" sz="3000" dirty="0">
                <a:solidFill>
                  <a:prstClr val="black">
                    <a:lumMod val="65000"/>
                    <a:lumOff val="35000"/>
                  </a:prstClr>
                </a:solidFill>
                <a:latin typeface="Myriad Pro" panose="020B0503030403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9 de </a:t>
              </a:r>
              <a:r>
                <a:rPr lang="es-AR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Myriad Pro" panose="020B0503030403020204" pitchFamily="34" charset="0"/>
                </a:rPr>
                <a:t>Abril</a:t>
              </a:r>
              <a:r>
                <a:rPr kumimoji="0" lang="es-AR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 2025</a:t>
              </a:r>
            </a:p>
          </p:txBody>
        </p:sp>
      </p:grpSp>
      <p:pic>
        <p:nvPicPr>
          <p:cNvPr id="11" name="Grafik 10" descr="Ein Bild, das Menschliches Gesicht, Lächeln, Person, Brille enthält.&#10;&#10;KI-generierte Inhalte können fehlerhaft sein.">
            <a:extLst>
              <a:ext uri="{FF2B5EF4-FFF2-40B4-BE49-F238E27FC236}">
                <a16:creationId xmlns:a16="http://schemas.microsoft.com/office/drawing/2014/main" id="{6BC5B939-1FF3-99E7-00EA-0F969F2CEE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21" y="711535"/>
            <a:ext cx="4161440" cy="297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4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942BB-49D4-7B11-6567-2C0437AE3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EC9CDF5-0CD4-53E0-EF27-8A857775EAC1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2467B74-4D9E-BD2F-2732-AC895DF1E7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080" y="957160"/>
            <a:ext cx="9565417" cy="4701959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F104E48C-727D-D152-B8B9-DDA705EAE35C}"/>
              </a:ext>
            </a:extLst>
          </p:cNvPr>
          <p:cNvSpPr txBox="1">
            <a:spLocks/>
          </p:cNvSpPr>
          <p:nvPr/>
        </p:nvSpPr>
        <p:spPr>
          <a:xfrm>
            <a:off x="336000" y="336000"/>
            <a:ext cx="10403120" cy="7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359991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5999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Top Ten Countries for Agriculture Insurance Premium in 2021 (in </a:t>
            </a:r>
            <a:r>
              <a:rPr kumimoji="0" lang="en-GB" sz="2400" b="0" i="0" u="none" strike="noStrike" kern="1200" cap="none" spc="0" normalizeH="0" baseline="0" noProof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US$bn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)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</a:b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0F1E32"/>
              </a:solidFill>
              <a:effectLst/>
              <a:uLnTx/>
              <a:uFillTx/>
              <a:latin typeface="Arial"/>
              <a:ea typeface="Arial Unicode M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7487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DA7E38-4E7E-974C-79F3-F711924BAF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762" y="975359"/>
            <a:ext cx="11790476" cy="4704081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94C5588F-DCBA-C8E9-512C-8ACD24153DB5}"/>
              </a:ext>
            </a:extLst>
          </p:cNvPr>
          <p:cNvSpPr txBox="1">
            <a:spLocks/>
          </p:cNvSpPr>
          <p:nvPr/>
        </p:nvSpPr>
        <p:spPr>
          <a:xfrm>
            <a:off x="336001" y="336000"/>
            <a:ext cx="8998500" cy="7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359991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5999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Natural Disaster loss events 2024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</a:br>
            <a:r>
              <a:rPr kumimoji="0" lang="en-GB" sz="1867" b="0" i="0" u="none" strike="noStrike" kern="1200" cap="none" spc="0" normalizeH="0" baseline="0" noProof="0">
                <a:ln>
                  <a:noFill/>
                </a:ln>
                <a:solidFill>
                  <a:srgbClr val="0F1E32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Natural catastrophes caused overall losses of US$ 320bn worldwide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E821CB2-D8D1-F072-2470-1FDDB88404F2}"/>
              </a:ext>
            </a:extLst>
          </p:cNvPr>
          <p:cNvSpPr/>
          <p:nvPr/>
        </p:nvSpPr>
        <p:spPr>
          <a:xfrm>
            <a:off x="8443348" y="5554306"/>
            <a:ext cx="3880343" cy="250268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x-non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</a:pPr>
            <a:r>
              <a:rPr lang="en-US" sz="700">
                <a:solidFill>
                  <a:schemeClr val="tx2"/>
                </a:solidFill>
              </a:rPr>
              <a:t>© 2025 Münchener Rückversicherungs-Gesellschaft, NatCatSERVICE –</a:t>
            </a:r>
            <a:r>
              <a:rPr lang="en-US" sz="700" baseline="0">
                <a:solidFill>
                  <a:schemeClr val="tx2"/>
                </a:solidFill>
              </a:rPr>
              <a:t> As at</a:t>
            </a:r>
            <a:r>
              <a:rPr lang="en-US" sz="700">
                <a:solidFill>
                  <a:schemeClr val="tx2"/>
                </a:solidFill>
              </a:rPr>
              <a:t> January 2025</a:t>
            </a:r>
          </a:p>
        </p:txBody>
      </p:sp>
    </p:spTree>
    <p:extLst>
      <p:ext uri="{BB962C8B-B14F-4D97-AF65-F5344CB8AC3E}">
        <p14:creationId xmlns:p14="http://schemas.microsoft.com/office/powerpoint/2010/main" val="3040505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3E23AE7-A724-6B50-D76B-256CA10BD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595" b="3059"/>
          <a:stretch/>
        </p:blipFill>
        <p:spPr>
          <a:xfrm>
            <a:off x="336000" y="1229360"/>
            <a:ext cx="11029203" cy="445008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C7EC7DB-A6F6-AD09-A349-74F78D65FC21}"/>
              </a:ext>
            </a:extLst>
          </p:cNvPr>
          <p:cNvSpPr txBox="1">
            <a:spLocks/>
          </p:cNvSpPr>
          <p:nvPr/>
        </p:nvSpPr>
        <p:spPr>
          <a:xfrm>
            <a:off x="336000" y="336000"/>
            <a:ext cx="9570000" cy="7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359991" rtl="0" eaLnBrk="1" latinLnBrk="0" hangingPunct="1">
              <a:spcBef>
                <a:spcPct val="0"/>
              </a:spcBef>
              <a:buNone/>
              <a:defRPr sz="2667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35999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2024: 3rd costliest year for the insurance industry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50B8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 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3350B8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</a:b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srgbClr val="0F1E32"/>
                </a:solidFill>
                <a:effectLst/>
                <a:uLnTx/>
                <a:uFillTx/>
                <a:latin typeface="Arial"/>
                <a:ea typeface="Arial Unicode MS"/>
                <a:cs typeface="Arial"/>
              </a:rPr>
              <a:t>US$ 100 bn insured loss years on the rise</a:t>
            </a:r>
            <a:endParaRPr kumimoji="0" lang="en-GB" sz="1867" b="0" i="0" u="none" strike="noStrike" kern="1200" cap="none" spc="0" normalizeH="0" baseline="0" noProof="0">
              <a:ln>
                <a:noFill/>
              </a:ln>
              <a:solidFill>
                <a:srgbClr val="0F1E32"/>
              </a:solidFill>
              <a:effectLst/>
              <a:uLnTx/>
              <a:uFillTx/>
              <a:latin typeface="Arial"/>
              <a:ea typeface="Arial Unicode MS"/>
              <a:cs typeface="Arial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118D9A5D-E3C2-6B6E-F880-85324BE37B06}"/>
              </a:ext>
            </a:extLst>
          </p:cNvPr>
          <p:cNvSpPr/>
          <p:nvPr/>
        </p:nvSpPr>
        <p:spPr>
          <a:xfrm>
            <a:off x="8443348" y="5554306"/>
            <a:ext cx="3880343" cy="250268"/>
          </a:xfrm>
          <a:prstGeom prst="rect">
            <a:avLst/>
          </a:prstGeom>
          <a:noFill/>
        </p:spPr>
        <p:txBody>
          <a:bodyPr vert="horz" lIns="0" tIns="0" rIns="0" bIns="0" rtlCol="0" anchor="b"/>
          <a:lstStyle>
            <a:defPPr>
              <a:defRPr lang="x-non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10000"/>
              </a:spcBef>
            </a:pPr>
            <a:r>
              <a:rPr lang="en-US" sz="700">
                <a:solidFill>
                  <a:schemeClr val="tx2"/>
                </a:solidFill>
              </a:rPr>
              <a:t>© 2025 Münchener Rückversicherungs-Gesellschaft, NatCatSERVICE –</a:t>
            </a:r>
            <a:r>
              <a:rPr lang="en-US" sz="700" baseline="0">
                <a:solidFill>
                  <a:schemeClr val="tx2"/>
                </a:solidFill>
              </a:rPr>
              <a:t> As at</a:t>
            </a:r>
            <a:r>
              <a:rPr lang="en-US" sz="700">
                <a:solidFill>
                  <a:schemeClr val="tx2"/>
                </a:solidFill>
              </a:rPr>
              <a:t> January 2025</a:t>
            </a:r>
          </a:p>
        </p:txBody>
      </p:sp>
    </p:spTree>
    <p:extLst>
      <p:ext uri="{BB962C8B-B14F-4D97-AF65-F5344CB8AC3E}">
        <p14:creationId xmlns:p14="http://schemas.microsoft.com/office/powerpoint/2010/main" val="118766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E5400-2EC5-5E58-D243-5727ABEA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6086E-F0CE-2138-4528-9993BF4E9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30" name="Picture 629">
            <a:extLst>
              <a:ext uri="{FF2B5EF4-FFF2-40B4-BE49-F238E27FC236}">
                <a16:creationId xmlns:a16="http://schemas.microsoft.com/office/drawing/2014/main" id="{C396684F-BFCB-38CF-B021-B6FAA36B2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527"/>
          <a:stretch/>
        </p:blipFill>
        <p:spPr>
          <a:xfrm>
            <a:off x="0" y="0"/>
            <a:ext cx="12192000" cy="586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9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D1E2986-0BD1-833B-8922-A9A0F7A060BA}"/>
              </a:ext>
            </a:extLst>
          </p:cNvPr>
          <p:cNvSpPr txBox="1"/>
          <p:nvPr/>
        </p:nvSpPr>
        <p:spPr>
          <a:xfrm>
            <a:off x="3226276" y="609601"/>
            <a:ext cx="60692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Obrigado</a:t>
            </a:r>
            <a:r>
              <a:rPr lang="pt-BR" sz="96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45641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729617-940b-463d-a580-46cc6a3ad9da" xsi:nil="true"/>
    <lcf76f155ced4ddcb4097134ff3c332f xmlns="b74d4c0c-bd82-43e1-8c14-756999af4503">
      <Terms xmlns="http://schemas.microsoft.com/office/infopath/2007/PartnerControls"/>
    </lcf76f155ced4ddcb4097134ff3c332f>
  </documentManagement>
</p:properties>
</file>

<file path=customXml/item3.xml><?xml version="1.0" encoding="utf-8"?>
<?mso-contentType ?>
<SharedContentType xmlns="Microsoft.SharePoint.Taxonomy.ContentTypeSync" SourceId="f3c6f0c0-389c-4324-ac00-59fc67b57edf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BE16D248DE4C418F48930CAA4F537A" ma:contentTypeVersion="19" ma:contentTypeDescription="Ein neues Dokument erstellen." ma:contentTypeScope="" ma:versionID="1616acffffef618f0e2de2ff9d41974a">
  <xsd:schema xmlns:xsd="http://www.w3.org/2001/XMLSchema" xmlns:xs="http://www.w3.org/2001/XMLSchema" xmlns:p="http://schemas.microsoft.com/office/2006/metadata/properties" xmlns:ns2="ca729617-940b-463d-a580-46cc6a3ad9da" xmlns:ns3="b74d4c0c-bd82-43e1-8c14-756999af4503" xmlns:ns4="756d3944-ef6d-4d70-b12b-141dfb67d7a4" targetNamespace="http://schemas.microsoft.com/office/2006/metadata/properties" ma:root="true" ma:fieldsID="c83963f93870724c5dc4fe2f7c56709f" ns2:_="" ns3:_="" ns4:_="">
    <xsd:import namespace="ca729617-940b-463d-a580-46cc6a3ad9da"/>
    <xsd:import namespace="b74d4c0c-bd82-43e1-8c14-756999af4503"/>
    <xsd:import namespace="756d3944-ef6d-4d70-b12b-141dfb67d7a4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729617-940b-463d-a580-46cc6a3ad9da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3636ed37-6283-4716-bc33-580d8edb5aed}" ma:internalName="TaxCatchAll" ma:showField="CatchAllData" ma:web="756d3944-ef6d-4d70-b12b-141dfb67d7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3636ed37-6283-4716-bc33-580d8edb5aed}" ma:internalName="TaxCatchAllLabel" ma:readOnly="true" ma:showField="CatchAllDataLabel" ma:web="756d3944-ef6d-4d70-b12b-141dfb67d7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d4c0c-bd82-43e1-8c14-756999af45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f3c6f0c0-389c-4324-ac00-59fc67b57e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6d3944-ef6d-4d70-b12b-141dfb67d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DC78EC-38AB-4EF1-BD0B-F985E79936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73E380-6EA7-4109-9545-949C4D35ED4D}">
  <ds:schemaRefs>
    <ds:schemaRef ds:uri="http://schemas.microsoft.com/office/infopath/2007/PartnerControls"/>
    <ds:schemaRef ds:uri="756d3944-ef6d-4d70-b12b-141dfb67d7a4"/>
    <ds:schemaRef ds:uri="b74d4c0c-bd82-43e1-8c14-756999af4503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ca729617-940b-463d-a580-46cc6a3ad9da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C396D71-B4B4-4A28-9E97-FD0B1C37EB6F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B79CDCE6-A9CD-4FE6-98F7-11AF53F5CC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729617-940b-463d-a580-46cc6a3ad9da"/>
    <ds:schemaRef ds:uri="b74d4c0c-bd82-43e1-8c14-756999af4503"/>
    <ds:schemaRef ds:uri="756d3944-ef6d-4d70-b12b-141dfb67d7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Breitbild</PresentationFormat>
  <Paragraphs>17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Myriad Pro</vt:lpstr>
      <vt:lpstr>ADLaM Display</vt:lpstr>
      <vt:lpstr>Aptos</vt:lpstr>
      <vt:lpstr>Arial</vt:lpstr>
      <vt:lpstr>Calibri</vt:lpstr>
      <vt:lpstr>Calibri Light</vt:lpstr>
      <vt:lpstr>Tema de Office</vt:lpstr>
      <vt:lpstr>1_Tema de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Loyola</dc:creator>
  <cp:lastModifiedBy>Michel Elisabete - Munich-MR</cp:lastModifiedBy>
  <cp:revision>25</cp:revision>
  <dcterms:created xsi:type="dcterms:W3CDTF">2025-03-05T15:25:50Z</dcterms:created>
  <dcterms:modified xsi:type="dcterms:W3CDTF">2025-04-07T19:06:58Z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0x0101003ABE16D248DE4C418F48930CAA4F537A</vt:lpwstr>
  </property>
  <property fmtid="{D5CDD505-2E9C-101B-9397-08002B2CF9AE}" pid="3" name="MediaServiceImageTags">
    <vt:lpwstr/>
  </property>
  <property fmtid="{D5CDD505-2E9C-101B-9397-08002B2CF9AE}" pid="4" name="MSIP_Label_f45d0447-72b7-4595-8ee5-b32b4892557e_Enabled">
    <vt:lpwstr>true</vt:lpwstr>
  </property>
  <property fmtid="{D5CDD505-2E9C-101B-9397-08002B2CF9AE}" pid="5" name="MSIP_Label_f45d0447-72b7-4595-8ee5-b32b4892557e_SetDate">
    <vt:lpwstr>2025-04-03T19:48:00Z</vt:lpwstr>
  </property>
  <property fmtid="{D5CDD505-2E9C-101B-9397-08002B2CF9AE}" pid="6" name="MSIP_Label_f45d0447-72b7-4595-8ee5-b32b4892557e_Method">
    <vt:lpwstr>Privileged</vt:lpwstr>
  </property>
  <property fmtid="{D5CDD505-2E9C-101B-9397-08002B2CF9AE}" pid="7" name="MSIP_Label_f45d0447-72b7-4595-8ee5-b32b4892557e_Name">
    <vt:lpwstr>f45d0447-72b7-4595-8ee5-b32b4892557e</vt:lpwstr>
  </property>
  <property fmtid="{D5CDD505-2E9C-101B-9397-08002B2CF9AE}" pid="8" name="MSIP_Label_f45d0447-72b7-4595-8ee5-b32b4892557e_SiteId">
    <vt:lpwstr>582259a1-dcaa-4cca-b1cf-e60d3f045ecd</vt:lpwstr>
  </property>
  <property fmtid="{D5CDD505-2E9C-101B-9397-08002B2CF9AE}" pid="9" name="MSIP_Label_f45d0447-72b7-4595-8ee5-b32b4892557e_ActionId">
    <vt:lpwstr>12b082a4-2cd4-4451-8b10-65363af5c9dc</vt:lpwstr>
  </property>
  <property fmtid="{D5CDD505-2E9C-101B-9397-08002B2CF9AE}" pid="10" name="MSIP_Label_f45d0447-72b7-4595-8ee5-b32b4892557e_ContentBits">
    <vt:lpwstr>0</vt:lpwstr>
  </property>
  <property fmtid="{D5CDD505-2E9C-101B-9397-08002B2CF9AE}" pid="11" name="MSIP_Label_f45d0447-72b7-4595-8ee5-b32b4892557e_Tag">
    <vt:lpwstr>10, 0, 1, 1</vt:lpwstr>
  </property>
</Properties>
</file>